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65" r:id="rId2"/>
    <p:sldId id="264" r:id="rId3"/>
    <p:sldId id="271" r:id="rId4"/>
    <p:sldId id="266" r:id="rId5"/>
    <p:sldId id="276" r:id="rId6"/>
    <p:sldId id="267" r:id="rId7"/>
    <p:sldId id="268" r:id="rId8"/>
    <p:sldId id="269" r:id="rId9"/>
    <p:sldId id="275" r:id="rId10"/>
    <p:sldId id="273" r:id="rId11"/>
    <p:sldId id="270" r:id="rId12"/>
    <p:sldId id="274" r:id="rId13"/>
  </p:sldIdLst>
  <p:sldSz cx="14400213" cy="21599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58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1F16"/>
    <a:srgbClr val="0B21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3" autoAdjust="0"/>
    <p:restoredTop sz="94660"/>
  </p:normalViewPr>
  <p:slideViewPr>
    <p:cSldViewPr showGuides="1">
      <p:cViewPr varScale="1">
        <p:scale>
          <a:sx n="35" d="100"/>
          <a:sy n="35" d="100"/>
        </p:scale>
        <p:origin x="3756" y="90"/>
      </p:cViewPr>
      <p:guideLst>
        <p:guide orient="horz" pos="6758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76B77-02B3-4EB2-B178-FB588E59F0C5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31B27-B673-42EB-BDD3-708E1AD2EC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085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31B27-B673-42EB-BDD3-708E1AD2ECE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42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016" y="3534924"/>
            <a:ext cx="12240181" cy="7519835"/>
          </a:xfrm>
        </p:spPr>
        <p:txBody>
          <a:bodyPr anchor="b"/>
          <a:lstStyle>
            <a:lvl1pPr algn="ctr">
              <a:defRPr sz="944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11344752"/>
            <a:ext cx="10800160" cy="5214884"/>
          </a:xfrm>
        </p:spPr>
        <p:txBody>
          <a:bodyPr/>
          <a:lstStyle>
            <a:lvl1pPr marL="0" indent="0" algn="ctr">
              <a:buNone/>
              <a:defRPr sz="3780"/>
            </a:lvl1pPr>
            <a:lvl2pPr marL="719999" indent="0" algn="ctr">
              <a:buNone/>
              <a:defRPr sz="3150"/>
            </a:lvl2pPr>
            <a:lvl3pPr marL="1439997" indent="0" algn="ctr">
              <a:buNone/>
              <a:defRPr sz="2835"/>
            </a:lvl3pPr>
            <a:lvl4pPr marL="2159996" indent="0" algn="ctr">
              <a:buNone/>
              <a:defRPr sz="2520"/>
            </a:lvl4pPr>
            <a:lvl5pPr marL="2879994" indent="0" algn="ctr">
              <a:buNone/>
              <a:defRPr sz="2520"/>
            </a:lvl5pPr>
            <a:lvl6pPr marL="3599993" indent="0" algn="ctr">
              <a:buNone/>
              <a:defRPr sz="2520"/>
            </a:lvl6pPr>
            <a:lvl7pPr marL="4319991" indent="0" algn="ctr">
              <a:buNone/>
              <a:defRPr sz="2520"/>
            </a:lvl7pPr>
            <a:lvl8pPr marL="5039990" indent="0" algn="ctr">
              <a:buNone/>
              <a:defRPr sz="2520"/>
            </a:lvl8pPr>
            <a:lvl9pPr marL="5759988" indent="0" algn="ctr">
              <a:buNone/>
              <a:defRPr sz="252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066-665A-4AAC-B6FC-DA748D383607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74AA-5AC3-4EFE-8F7F-5F31B94E4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066-665A-4AAC-B6FC-DA748D383607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74AA-5AC3-4EFE-8F7F-5F31B94E4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7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3" y="1149975"/>
            <a:ext cx="3105046" cy="183045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1149975"/>
            <a:ext cx="9135135" cy="18304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066-665A-4AAC-B6FC-DA748D383607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74AA-5AC3-4EFE-8F7F-5F31B94E4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81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066-665A-4AAC-B6FC-DA748D383607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74AA-5AC3-4EFE-8F7F-5F31B94E4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4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5" y="5384888"/>
            <a:ext cx="12420184" cy="8984801"/>
          </a:xfrm>
        </p:spPr>
        <p:txBody>
          <a:bodyPr anchor="b"/>
          <a:lstStyle>
            <a:lvl1pPr>
              <a:defRPr sz="944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5" y="14454688"/>
            <a:ext cx="12420184" cy="4724895"/>
          </a:xfrm>
        </p:spPr>
        <p:txBody>
          <a:bodyPr/>
          <a:lstStyle>
            <a:lvl1pPr marL="0" indent="0">
              <a:buNone/>
              <a:defRPr sz="3780">
                <a:solidFill>
                  <a:schemeClr val="tx1"/>
                </a:solidFill>
              </a:defRPr>
            </a:lvl1pPr>
            <a:lvl2pPr marL="719999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2pPr>
            <a:lvl3pPr marL="1439997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159996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79994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599993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1999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3999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59988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066-665A-4AAC-B6FC-DA748D383607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74AA-5AC3-4EFE-8F7F-5F31B94E4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7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5749874"/>
            <a:ext cx="6120091" cy="13704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5749874"/>
            <a:ext cx="6120091" cy="13704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066-665A-4AAC-B6FC-DA748D383607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74AA-5AC3-4EFE-8F7F-5F31B94E4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30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1149979"/>
            <a:ext cx="12420184" cy="417491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2" y="5294885"/>
            <a:ext cx="6091964" cy="259494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2" y="7889827"/>
            <a:ext cx="6091964" cy="116047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9" y="5294885"/>
            <a:ext cx="6121966" cy="259494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9" y="7889827"/>
            <a:ext cx="6121966" cy="116047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066-665A-4AAC-B6FC-DA748D383607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74AA-5AC3-4EFE-8F7F-5F31B94E4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6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066-665A-4AAC-B6FC-DA748D383607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74AA-5AC3-4EFE-8F7F-5F31B94E4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43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066-665A-4AAC-B6FC-DA748D383607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74AA-5AC3-4EFE-8F7F-5F31B94E4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54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1439968"/>
            <a:ext cx="4644444" cy="5039889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3109937"/>
            <a:ext cx="7290108" cy="15349662"/>
          </a:xfrm>
        </p:spPr>
        <p:txBody>
          <a:bodyPr/>
          <a:lstStyle>
            <a:lvl1pPr>
              <a:defRPr sz="5039"/>
            </a:lvl1pPr>
            <a:lvl2pPr>
              <a:defRPr sz="4409"/>
            </a:lvl2pPr>
            <a:lvl3pPr>
              <a:defRPr sz="378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0" y="6479857"/>
            <a:ext cx="4644444" cy="12004738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066-665A-4AAC-B6FC-DA748D383607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74AA-5AC3-4EFE-8F7F-5F31B94E4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134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1439968"/>
            <a:ext cx="4644444" cy="5039889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3109937"/>
            <a:ext cx="7290108" cy="15349662"/>
          </a:xfrm>
        </p:spPr>
        <p:txBody>
          <a:bodyPr anchor="t"/>
          <a:lstStyle>
            <a:lvl1pPr marL="0" indent="0">
              <a:buNone/>
              <a:defRPr sz="5039"/>
            </a:lvl1pPr>
            <a:lvl2pPr marL="719999" indent="0">
              <a:buNone/>
              <a:defRPr sz="4409"/>
            </a:lvl2pPr>
            <a:lvl3pPr marL="1439997" indent="0">
              <a:buNone/>
              <a:defRPr sz="3780"/>
            </a:lvl3pPr>
            <a:lvl4pPr marL="2159996" indent="0">
              <a:buNone/>
              <a:defRPr sz="3150"/>
            </a:lvl4pPr>
            <a:lvl5pPr marL="2879994" indent="0">
              <a:buNone/>
              <a:defRPr sz="3150"/>
            </a:lvl5pPr>
            <a:lvl6pPr marL="3599993" indent="0">
              <a:buNone/>
              <a:defRPr sz="3150"/>
            </a:lvl6pPr>
            <a:lvl7pPr marL="4319991" indent="0">
              <a:buNone/>
              <a:defRPr sz="3150"/>
            </a:lvl7pPr>
            <a:lvl8pPr marL="5039990" indent="0">
              <a:buNone/>
              <a:defRPr sz="3150"/>
            </a:lvl8pPr>
            <a:lvl9pPr marL="5759988" indent="0">
              <a:buNone/>
              <a:defRPr sz="315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0" y="6479857"/>
            <a:ext cx="4644444" cy="12004738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5D066-665A-4AAC-B6FC-DA748D383607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74AA-5AC3-4EFE-8F7F-5F31B94E4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90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1F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1149979"/>
            <a:ext cx="12420184" cy="41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5749874"/>
            <a:ext cx="12420184" cy="1370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20019564"/>
            <a:ext cx="3240048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5D066-665A-4AAC-B6FC-DA748D383607}" type="datetimeFigureOut">
              <a:rPr lang="ru-RU" smtClean="0"/>
              <a:t>29.06.2026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20019564"/>
            <a:ext cx="4860072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20019564"/>
            <a:ext cx="3240048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C74AA-5AC3-4EFE-8F7F-5F31B94E4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86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439997" rtl="0" eaLnBrk="1" latinLnBrk="0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99" indent="-359999" algn="l" defTabSz="1439997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96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519995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3239994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959992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79991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399989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1998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19999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39997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59996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994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993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91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59988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tif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54EC4-FCEB-54DF-CA2D-0835FD6EE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0E2FE5-40D5-871D-4F6A-85209A49E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2" y="1880932"/>
            <a:ext cx="6026343" cy="64439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1E6E9F-E552-9700-19A2-589DFC15B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50" y="1903095"/>
            <a:ext cx="6034821" cy="64432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D9E7AB-ACEC-C70E-F536-C11A95A0B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2" y="8491890"/>
            <a:ext cx="6047317" cy="64439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67EEAB-C609-C949-FFEA-8CF6F5952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555" y="8491890"/>
            <a:ext cx="6047316" cy="644391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B8173E-5DC4-FFFC-09BC-3DB12901D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84" y="15246773"/>
            <a:ext cx="6013409" cy="56340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34F8FA-DF18-B334-F924-EC8E99838CA9}"/>
              </a:ext>
            </a:extLst>
          </p:cNvPr>
          <p:cNvSpPr txBox="1"/>
          <p:nvPr/>
        </p:nvSpPr>
        <p:spPr>
          <a:xfrm>
            <a:off x="6954659" y="15966436"/>
            <a:ext cx="70015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Подвиг разведчика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Чингиса </a:t>
            </a:r>
            <a:r>
              <a:rPr lang="ru-RU" sz="3600" b="1" dirty="0" err="1">
                <a:solidFill>
                  <a:schemeClr val="bg1"/>
                </a:solidFill>
              </a:rPr>
              <a:t>Таряшинова</a:t>
            </a:r>
            <a:endParaRPr lang="ru-RU" sz="3600" b="1" dirty="0">
              <a:solidFill>
                <a:schemeClr val="bg1"/>
              </a:solidFill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в графическом рассказе из серии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«Подвиги бурятских героев».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Художник-дизайнер –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Марьяна </a:t>
            </a:r>
            <a:r>
              <a:rPr lang="ru-RU" sz="3600" b="1" dirty="0" err="1">
                <a:solidFill>
                  <a:schemeClr val="bg1"/>
                </a:solidFill>
              </a:rPr>
              <a:t>Ерко</a:t>
            </a:r>
            <a:r>
              <a:rPr lang="ru-RU" sz="3600" b="1" dirty="0">
                <a:solidFill>
                  <a:schemeClr val="bg1"/>
                </a:solidFill>
              </a:rPr>
              <a:t>.  Март 2022 г.</a:t>
            </a:r>
          </a:p>
          <a:p>
            <a:pPr algn="ctr"/>
            <a:r>
              <a:rPr lang="ru-RU" sz="3600" b="1" i="1" dirty="0">
                <a:solidFill>
                  <a:schemeClr val="bg1"/>
                </a:solidFill>
              </a:rPr>
              <a:t>ГАРБ. ФР.2679. Оп.1. Д.4. Л.1-5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E1946D-E702-6C5B-99F8-2991E3414DBA}"/>
              </a:ext>
            </a:extLst>
          </p:cNvPr>
          <p:cNvSpPr txBox="1"/>
          <p:nvPr/>
        </p:nvSpPr>
        <p:spPr>
          <a:xfrm>
            <a:off x="1346050" y="646634"/>
            <a:ext cx="1204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Специальная военная операция</a:t>
            </a:r>
          </a:p>
        </p:txBody>
      </p:sp>
    </p:spTree>
    <p:extLst>
      <p:ext uri="{BB962C8B-B14F-4D97-AF65-F5344CB8AC3E}">
        <p14:creationId xmlns:p14="http://schemas.microsoft.com/office/powerpoint/2010/main" val="2910811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59BEB-4B3C-6BBC-78CE-29D4BE8BD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2AAF78-13B2-EC9C-58D0-A884B51D0CBD}"/>
              </a:ext>
            </a:extLst>
          </p:cNvPr>
          <p:cNvSpPr txBox="1"/>
          <p:nvPr/>
        </p:nvSpPr>
        <p:spPr>
          <a:xfrm>
            <a:off x="1337780" y="738364"/>
            <a:ext cx="1204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Интернациональная помощь </a:t>
            </a:r>
          </a:p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СССР Афганистану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67A47-A1AE-06E9-65C1-D3529E038030}"/>
              </a:ext>
            </a:extLst>
          </p:cNvPr>
          <p:cNvSpPr txBox="1"/>
          <p:nvPr/>
        </p:nvSpPr>
        <p:spPr>
          <a:xfrm>
            <a:off x="540349" y="10675861"/>
            <a:ext cx="660030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spc="-30" dirty="0">
                <a:solidFill>
                  <a:schemeClr val="bg1"/>
                </a:solidFill>
              </a:rPr>
              <a:t>Почетная грамота </a:t>
            </a:r>
          </a:p>
          <a:p>
            <a:pPr algn="ctr"/>
            <a:r>
              <a:rPr lang="ru-RU" sz="3400" b="1" spc="-30" dirty="0">
                <a:solidFill>
                  <a:schemeClr val="bg1"/>
                </a:solidFill>
              </a:rPr>
              <a:t>министра обороны ДРА М. Рафи </a:t>
            </a:r>
          </a:p>
          <a:p>
            <a:pPr algn="ctr"/>
            <a:r>
              <a:rPr lang="ru-RU" sz="3400" b="1" spc="-30" dirty="0">
                <a:solidFill>
                  <a:schemeClr val="bg1"/>
                </a:solidFill>
              </a:rPr>
              <a:t>Игорю </a:t>
            </a:r>
            <a:r>
              <a:rPr lang="ru-RU" sz="3400" b="1" spc="-30" dirty="0" err="1">
                <a:solidFill>
                  <a:schemeClr val="bg1"/>
                </a:solidFill>
              </a:rPr>
              <a:t>Шулунову</a:t>
            </a:r>
            <a:r>
              <a:rPr lang="ru-RU" sz="3400" b="1" spc="-30" dirty="0">
                <a:solidFill>
                  <a:schemeClr val="bg1"/>
                </a:solidFill>
              </a:rPr>
              <a:t> за мужество</a:t>
            </a:r>
          </a:p>
          <a:p>
            <a:pPr algn="ctr"/>
            <a:r>
              <a:rPr lang="ru-RU" sz="3400" b="1" spc="-30" dirty="0">
                <a:solidFill>
                  <a:schemeClr val="bg1"/>
                </a:solidFill>
              </a:rPr>
              <a:t> и стойкость при выполнении интернационального долга.</a:t>
            </a:r>
          </a:p>
          <a:p>
            <a:pPr algn="ctr"/>
            <a:r>
              <a:rPr lang="ru-RU" sz="3400" b="1" spc="-30" dirty="0">
                <a:solidFill>
                  <a:schemeClr val="bg1"/>
                </a:solidFill>
              </a:rPr>
              <a:t>Сентябрь 1987 г. </a:t>
            </a:r>
          </a:p>
          <a:p>
            <a:pPr algn="ctr"/>
            <a:r>
              <a:rPr lang="ru-RU" sz="3400" b="1" i="1" spc="-30" dirty="0">
                <a:solidFill>
                  <a:prstClr val="white"/>
                </a:solidFill>
              </a:rPr>
              <a:t>Документ предоставлен БРО «Российский союз ветеранов Афганистана и специальных военных операций»</a:t>
            </a:r>
          </a:p>
          <a:p>
            <a:pPr algn="ctr"/>
            <a:endParaRPr lang="ru-RU" sz="3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C5C86A-36AA-823C-9DB7-7833A9FA3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1"/>
          <a:stretch>
            <a:fillRect/>
          </a:stretch>
        </p:blipFill>
        <p:spPr>
          <a:xfrm rot="16200000">
            <a:off x="3164853" y="-18635"/>
            <a:ext cx="7951597" cy="12965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249F4-FB15-000E-E693-E1481A50D1ED}"/>
              </a:ext>
            </a:extLst>
          </p:cNvPr>
          <p:cNvSpPr txBox="1"/>
          <p:nvPr/>
        </p:nvSpPr>
        <p:spPr>
          <a:xfrm>
            <a:off x="815954" y="17629507"/>
            <a:ext cx="644360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b="1" dirty="0">
                <a:solidFill>
                  <a:schemeClr val="bg1"/>
                </a:solidFill>
              </a:rPr>
              <a:t>Тимур </a:t>
            </a:r>
            <a:r>
              <a:rPr lang="ru-RU" sz="3400" b="1" dirty="0" err="1">
                <a:solidFill>
                  <a:schemeClr val="bg1"/>
                </a:solidFill>
              </a:rPr>
              <a:t>Ламбаев</a:t>
            </a:r>
            <a:r>
              <a:rPr lang="ru-RU" sz="3400" b="1" dirty="0">
                <a:solidFill>
                  <a:schemeClr val="bg1"/>
                </a:solidFill>
              </a:rPr>
              <a:t>. </a:t>
            </a:r>
          </a:p>
          <a:p>
            <a:pPr algn="r"/>
            <a:r>
              <a:rPr lang="ru-RU" sz="3400" b="1" dirty="0">
                <a:solidFill>
                  <a:schemeClr val="bg1"/>
                </a:solidFill>
              </a:rPr>
              <a:t>«25 вечно молодых».</a:t>
            </a:r>
          </a:p>
          <a:p>
            <a:pPr algn="r"/>
            <a:r>
              <a:rPr lang="ru-RU" sz="3400" b="1" dirty="0">
                <a:solidFill>
                  <a:schemeClr val="bg1"/>
                </a:solidFill>
              </a:rPr>
              <a:t>К 8-й годовщине вывода </a:t>
            </a:r>
          </a:p>
          <a:p>
            <a:pPr algn="r"/>
            <a:r>
              <a:rPr lang="ru-RU" sz="3400" b="1" dirty="0">
                <a:solidFill>
                  <a:schemeClr val="bg1"/>
                </a:solidFill>
              </a:rPr>
              <a:t>войск из Афганистана</a:t>
            </a:r>
          </a:p>
          <a:p>
            <a:pPr algn="r"/>
            <a:r>
              <a:rPr lang="ru-RU" sz="3400" b="1" dirty="0">
                <a:solidFill>
                  <a:schemeClr val="bg1"/>
                </a:solidFill>
              </a:rPr>
              <a:t>1997 г.</a:t>
            </a:r>
          </a:p>
          <a:p>
            <a:pPr algn="r"/>
            <a:r>
              <a:rPr lang="ru-RU" sz="3400" b="1" i="1" dirty="0">
                <a:solidFill>
                  <a:schemeClr val="bg1"/>
                </a:solidFill>
              </a:rPr>
              <a:t>ГАРБ. ФР.2683. Оп.1. Д.6. Л.3 об.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476C4D-79E0-6DB8-C5E2-82D286064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05" y="11159804"/>
            <a:ext cx="6111549" cy="97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448C2-D1A1-0363-5F1C-52CF58708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F99682-D575-4DF7-FD69-9AE17591CCFC}"/>
              </a:ext>
            </a:extLst>
          </p:cNvPr>
          <p:cNvSpPr txBox="1"/>
          <p:nvPr/>
        </p:nvSpPr>
        <p:spPr>
          <a:xfrm>
            <a:off x="796654" y="17013206"/>
            <a:ext cx="91755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spc="-10" dirty="0">
                <a:solidFill>
                  <a:schemeClr val="bg1"/>
                </a:solidFill>
              </a:rPr>
              <a:t>Статья Тамары </a:t>
            </a:r>
            <a:r>
              <a:rPr lang="ru-RU" sz="3400" b="1" spc="-10" dirty="0" err="1">
                <a:solidFill>
                  <a:schemeClr val="bg1"/>
                </a:solidFill>
              </a:rPr>
              <a:t>Нагуслаевой</a:t>
            </a:r>
            <a:r>
              <a:rPr lang="ru-RU" sz="3400" b="1" spc="-10" dirty="0">
                <a:solidFill>
                  <a:schemeClr val="bg1"/>
                </a:solidFill>
              </a:rPr>
              <a:t> в газете «</a:t>
            </a:r>
            <a:r>
              <a:rPr lang="ru-RU" sz="3400" b="1" spc="-10" dirty="0" err="1">
                <a:solidFill>
                  <a:schemeClr val="bg1"/>
                </a:solidFill>
              </a:rPr>
              <a:t>Информ</a:t>
            </a:r>
            <a:r>
              <a:rPr lang="ru-RU" sz="3400" b="1" spc="-10" dirty="0">
                <a:solidFill>
                  <a:schemeClr val="bg1"/>
                </a:solidFill>
              </a:rPr>
              <a:t> Полис» «Счет пошел на десятки». Без даты.  </a:t>
            </a:r>
          </a:p>
          <a:p>
            <a:pPr algn="ctr"/>
            <a:r>
              <a:rPr lang="ru-RU" sz="3400" b="1" i="1" spc="-30" dirty="0">
                <a:solidFill>
                  <a:prstClr val="white"/>
                </a:solidFill>
              </a:rPr>
              <a:t>ГАРБ. ФР.2683. Оп.1. Д.6. Л.26</a:t>
            </a:r>
            <a:endParaRPr lang="ru-RU" sz="3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3859C8-6DDA-3C5D-A11B-B1A9558AE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95" y="1764949"/>
            <a:ext cx="3414880" cy="190365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9249C6-915D-F6B1-B620-67D986536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8" y="12576654"/>
            <a:ext cx="9175519" cy="43384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6B9654-4668-8616-BA5A-D65A839BA40A}"/>
              </a:ext>
            </a:extLst>
          </p:cNvPr>
          <p:cNvSpPr txBox="1"/>
          <p:nvPr/>
        </p:nvSpPr>
        <p:spPr>
          <a:xfrm>
            <a:off x="810938" y="18675199"/>
            <a:ext cx="916123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b="1" spc="-30" dirty="0">
                <a:solidFill>
                  <a:schemeClr val="bg1"/>
                </a:solidFill>
              </a:rPr>
              <a:t>Статья И. </a:t>
            </a:r>
            <a:r>
              <a:rPr lang="ru-RU" sz="3400" b="1" spc="-30" dirty="0" err="1">
                <a:solidFill>
                  <a:schemeClr val="bg1"/>
                </a:solidFill>
              </a:rPr>
              <a:t>Жимбуевой</a:t>
            </a:r>
            <a:r>
              <a:rPr lang="ru-RU" sz="3400" b="1" spc="-30" dirty="0">
                <a:solidFill>
                  <a:schemeClr val="bg1"/>
                </a:solidFill>
              </a:rPr>
              <a:t> «Ждите, мамы, сыновей»</a:t>
            </a:r>
          </a:p>
          <a:p>
            <a:pPr algn="r"/>
            <a:r>
              <a:rPr lang="ru-RU" sz="3400" b="1" spc="-30" dirty="0">
                <a:solidFill>
                  <a:schemeClr val="bg1"/>
                </a:solidFill>
              </a:rPr>
              <a:t>с публикацией списка солдат, </a:t>
            </a:r>
          </a:p>
          <a:p>
            <a:pPr algn="r"/>
            <a:r>
              <a:rPr lang="ru-RU" sz="3400" b="1" spc="-30" dirty="0">
                <a:solidFill>
                  <a:schemeClr val="bg1"/>
                </a:solidFill>
              </a:rPr>
              <a:t>вернувшихся из Чечни. 9 декабря 1995 г.  </a:t>
            </a:r>
          </a:p>
          <a:p>
            <a:pPr algn="r"/>
            <a:r>
              <a:rPr lang="ru-RU" sz="3400" b="1" i="1" spc="-30" dirty="0">
                <a:solidFill>
                  <a:prstClr val="white"/>
                </a:solidFill>
              </a:rPr>
              <a:t>ГАРБ. ФР.2683. Оп.1. Д.6. Л.10</a:t>
            </a:r>
            <a:endParaRPr lang="ru-RU" sz="34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C2CD855-284D-53B6-A3A9-6AC235A03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" t="14571" r="-223" b="595"/>
          <a:stretch>
            <a:fillRect/>
          </a:stretch>
        </p:blipFill>
        <p:spPr>
          <a:xfrm>
            <a:off x="1095350" y="5912451"/>
            <a:ext cx="8329304" cy="48873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5FD247C-466D-5917-E015-A78B831E802E}"/>
              </a:ext>
            </a:extLst>
          </p:cNvPr>
          <p:cNvSpPr txBox="1"/>
          <p:nvPr/>
        </p:nvSpPr>
        <p:spPr>
          <a:xfrm>
            <a:off x="1122476" y="10799762"/>
            <a:ext cx="832930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i="1" spc="-30" dirty="0">
                <a:solidFill>
                  <a:prstClr val="white"/>
                </a:solidFill>
              </a:rPr>
              <a:t>Фото предоставлено </a:t>
            </a:r>
          </a:p>
          <a:p>
            <a:pPr algn="ctr"/>
            <a:r>
              <a:rPr lang="ru-RU" sz="3400" b="1" i="1" spc="-30" dirty="0">
                <a:solidFill>
                  <a:prstClr val="white"/>
                </a:solidFill>
              </a:rPr>
              <a:t>Союзом солдатских родителей Республики Бурятия</a:t>
            </a:r>
            <a:endParaRPr lang="ru-RU" sz="3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33AEA8-53D2-2029-9BFF-1C927FF29A48}"/>
              </a:ext>
            </a:extLst>
          </p:cNvPr>
          <p:cNvSpPr txBox="1"/>
          <p:nvPr/>
        </p:nvSpPr>
        <p:spPr>
          <a:xfrm>
            <a:off x="1177528" y="711978"/>
            <a:ext cx="1204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Чеченская кампания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D9EAFD-4F6A-EAB2-635E-DD3143E5D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2" b="2404"/>
          <a:stretch>
            <a:fillRect/>
          </a:stretch>
        </p:blipFill>
        <p:spPr>
          <a:xfrm>
            <a:off x="1141842" y="1733111"/>
            <a:ext cx="829057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26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96285-A4AE-9F06-DB5F-9D712414D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E145366-5B13-9500-B1D1-EC94C4F9DC00}"/>
              </a:ext>
            </a:extLst>
          </p:cNvPr>
          <p:cNvSpPr txBox="1"/>
          <p:nvPr/>
        </p:nvSpPr>
        <p:spPr>
          <a:xfrm>
            <a:off x="6325304" y="16145494"/>
            <a:ext cx="738553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i="1" spc="-30" dirty="0">
                <a:solidFill>
                  <a:prstClr val="white"/>
                </a:solidFill>
              </a:rPr>
              <a:t>Фотографии предоставлены </a:t>
            </a:r>
          </a:p>
          <a:p>
            <a:pPr algn="ctr"/>
            <a:r>
              <a:rPr lang="ru-RU" sz="3400" b="1" i="1" spc="-30" dirty="0">
                <a:solidFill>
                  <a:prstClr val="white"/>
                </a:solidFill>
              </a:rPr>
              <a:t>Союзом солдатских родителей Республики Бурятия</a:t>
            </a:r>
            <a:endParaRPr lang="ru-RU" sz="3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5B6700-FCFD-C3BA-49B1-7C3F537E173A}"/>
              </a:ext>
            </a:extLst>
          </p:cNvPr>
          <p:cNvSpPr txBox="1"/>
          <p:nvPr/>
        </p:nvSpPr>
        <p:spPr>
          <a:xfrm>
            <a:off x="1177528" y="711978"/>
            <a:ext cx="1204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Чеченская кампания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9573C7-1FFD-194E-0088-4941FA9A9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5"/>
          <a:stretch>
            <a:fillRect/>
          </a:stretch>
        </p:blipFill>
        <p:spPr>
          <a:xfrm>
            <a:off x="6299676" y="6661862"/>
            <a:ext cx="7355958" cy="41379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C20951-E4C9-527A-6015-F987532F3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7" r="4337"/>
          <a:stretch>
            <a:fillRect/>
          </a:stretch>
        </p:blipFill>
        <p:spPr>
          <a:xfrm>
            <a:off x="6325304" y="2067327"/>
            <a:ext cx="7385539" cy="43399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C6010D-5998-5DCE-5034-CE58AFD0B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10" y="2046771"/>
            <a:ext cx="5014287" cy="5407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2D08F3-CBDA-DCDA-65CE-78E7D58A18C3}"/>
              </a:ext>
            </a:extLst>
          </p:cNvPr>
          <p:cNvSpPr txBox="1"/>
          <p:nvPr/>
        </p:nvSpPr>
        <p:spPr>
          <a:xfrm>
            <a:off x="637952" y="7453950"/>
            <a:ext cx="55561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spc="-30" dirty="0">
                <a:solidFill>
                  <a:schemeClr val="bg1"/>
                </a:solidFill>
              </a:rPr>
              <a:t>Минуты затишья. </a:t>
            </a:r>
          </a:p>
          <a:p>
            <a:pPr algn="ctr"/>
            <a:r>
              <a:rPr lang="ru-RU" sz="3400" b="1" spc="-30" dirty="0">
                <a:solidFill>
                  <a:schemeClr val="bg1"/>
                </a:solidFill>
              </a:rPr>
              <a:t>Горячий солдатский чай. </a:t>
            </a:r>
          </a:p>
          <a:p>
            <a:pPr algn="ctr"/>
            <a:r>
              <a:rPr lang="ru-RU" sz="3400" b="1" spc="-30" dirty="0">
                <a:solidFill>
                  <a:schemeClr val="bg1"/>
                </a:solidFill>
              </a:rPr>
              <a:t>Без даты. </a:t>
            </a:r>
          </a:p>
          <a:p>
            <a:pPr algn="ctr"/>
            <a:r>
              <a:rPr lang="ru-RU" sz="3400" b="1" i="1" spc="-70" dirty="0">
                <a:solidFill>
                  <a:prstClr val="white"/>
                </a:solidFill>
              </a:rPr>
              <a:t>ГАРБ. ФР.2683. Оп.1. Д.6. Л.25</a:t>
            </a:r>
            <a:endParaRPr lang="ru-RU" sz="3400" b="1" spc="-70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FEFFB5-0EE2-3A36-1DEA-E30263911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2"/>
          <a:stretch>
            <a:fillRect/>
          </a:stretch>
        </p:blipFill>
        <p:spPr>
          <a:xfrm>
            <a:off x="6279886" y="11038140"/>
            <a:ext cx="7395537" cy="510735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957FB5-EFC8-26C7-3AFE-22A501452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90" y="10007674"/>
            <a:ext cx="5382506" cy="97930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4A0F62-1923-1B85-1952-DC2A418D2FB7}"/>
              </a:ext>
            </a:extLst>
          </p:cNvPr>
          <p:cNvSpPr txBox="1"/>
          <p:nvPr/>
        </p:nvSpPr>
        <p:spPr>
          <a:xfrm>
            <a:off x="6305515" y="18163501"/>
            <a:ext cx="73501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spc="-10" dirty="0">
                <a:solidFill>
                  <a:schemeClr val="bg1"/>
                </a:solidFill>
              </a:rPr>
              <a:t>Из текста передачи ВГТРК «Бурятия»</a:t>
            </a:r>
          </a:p>
          <a:p>
            <a:r>
              <a:rPr lang="ru-RU" sz="3400" b="1" spc="-10" dirty="0">
                <a:solidFill>
                  <a:schemeClr val="bg1"/>
                </a:solidFill>
              </a:rPr>
              <a:t>«Командировка на войну». 1995 г.</a:t>
            </a:r>
          </a:p>
          <a:p>
            <a:r>
              <a:rPr lang="ru-RU" sz="3400" b="1" i="1" spc="-30" dirty="0">
                <a:solidFill>
                  <a:prstClr val="white"/>
                </a:solidFill>
              </a:rPr>
              <a:t>ГАРБ. ФР.1051. Оп.1. Д.3747. Л.12</a:t>
            </a:r>
            <a:endParaRPr lang="ru-RU" sz="3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25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EC5AD-7071-C3C7-AD7D-73F508ABA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4E178B-9E72-578E-B4CD-5F0425CB8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22" y="1821226"/>
            <a:ext cx="5999375" cy="60919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F2DB96-DBAD-05BE-9B85-AEB00FDE8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"/>
          <a:stretch>
            <a:fillRect/>
          </a:stretch>
        </p:blipFill>
        <p:spPr>
          <a:xfrm>
            <a:off x="7383516" y="1821226"/>
            <a:ext cx="5999375" cy="60919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971F08-91E4-42D4-AA29-AE53BA98A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89" y="8149386"/>
            <a:ext cx="6019135" cy="60928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81011F-2751-1634-01E8-91B6F65F7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000" y="8149386"/>
            <a:ext cx="5995422" cy="60919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7916B7-DD36-6F5A-178F-905D523B8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" y="14445996"/>
            <a:ext cx="6037429" cy="60928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A9E203-23D8-1D3C-2791-F243F4B3F4B7}"/>
              </a:ext>
            </a:extLst>
          </p:cNvPr>
          <p:cNvSpPr txBox="1"/>
          <p:nvPr/>
        </p:nvSpPr>
        <p:spPr>
          <a:xfrm>
            <a:off x="6768058" y="16104614"/>
            <a:ext cx="73448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Подвиг гвардии капитана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Андрея </a:t>
            </a:r>
            <a:r>
              <a:rPr lang="ru-RU" sz="3600" b="1" dirty="0" err="1">
                <a:solidFill>
                  <a:schemeClr val="bg1"/>
                </a:solidFill>
              </a:rPr>
              <a:t>Косаченко</a:t>
            </a:r>
            <a:endParaRPr lang="ru-RU" sz="3600" b="1" dirty="0">
              <a:solidFill>
                <a:schemeClr val="bg1"/>
              </a:solidFill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в графическом рассказе из серии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«Подвиги бурятских героев».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 Художник-дизайнер –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Марьяна </a:t>
            </a:r>
            <a:r>
              <a:rPr lang="ru-RU" sz="3600" b="1" dirty="0" err="1">
                <a:solidFill>
                  <a:schemeClr val="bg1"/>
                </a:solidFill>
              </a:rPr>
              <a:t>Ерко</a:t>
            </a:r>
            <a:r>
              <a:rPr lang="ru-RU" sz="3600" b="1" dirty="0">
                <a:solidFill>
                  <a:schemeClr val="bg1"/>
                </a:solidFill>
              </a:rPr>
              <a:t>.  Июль 2022 г.</a:t>
            </a:r>
          </a:p>
          <a:p>
            <a:pPr algn="ctr"/>
            <a:r>
              <a:rPr lang="ru-RU" sz="3600" b="1" i="1" dirty="0">
                <a:solidFill>
                  <a:schemeClr val="bg1"/>
                </a:solidFill>
              </a:rPr>
              <a:t>ГАРБ. ФР.2679. Оп.1. Д.5. Л.1-5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9C5537-50C9-D56B-1E58-3C5BC750CC56}"/>
              </a:ext>
            </a:extLst>
          </p:cNvPr>
          <p:cNvSpPr txBox="1"/>
          <p:nvPr/>
        </p:nvSpPr>
        <p:spPr>
          <a:xfrm>
            <a:off x="1176734" y="693200"/>
            <a:ext cx="1204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Специальная военная операция</a:t>
            </a:r>
          </a:p>
        </p:txBody>
      </p:sp>
    </p:spTree>
    <p:extLst>
      <p:ext uri="{BB962C8B-B14F-4D97-AF65-F5344CB8AC3E}">
        <p14:creationId xmlns:p14="http://schemas.microsoft.com/office/powerpoint/2010/main" val="3955977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E9253-69F8-05E5-3827-473C06A24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64E0A29-A559-34E8-2599-69E34390130B}"/>
              </a:ext>
            </a:extLst>
          </p:cNvPr>
          <p:cNvSpPr txBox="1"/>
          <p:nvPr/>
        </p:nvSpPr>
        <p:spPr>
          <a:xfrm>
            <a:off x="731914" y="19152690"/>
            <a:ext cx="1293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Письма учащихся Бурятии и ответы воинов,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принимающих участие в СВО. Без даты. </a:t>
            </a:r>
          </a:p>
          <a:p>
            <a:pPr algn="ctr"/>
            <a:r>
              <a:rPr lang="ru-RU" sz="3600" b="1" i="1" dirty="0">
                <a:solidFill>
                  <a:schemeClr val="bg1"/>
                </a:solidFill>
              </a:rPr>
              <a:t>Документы предоставлены Союзом солдатских родителей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9E396C-CCF8-8E4E-5B2F-9E17ED46B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" b="80699"/>
          <a:stretch>
            <a:fillRect/>
          </a:stretch>
        </p:blipFill>
        <p:spPr>
          <a:xfrm>
            <a:off x="726150" y="13464058"/>
            <a:ext cx="12798131" cy="27363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561B67-FA63-8BFC-F70B-F7E239B3B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2" b="80704"/>
          <a:stretch>
            <a:fillRect/>
          </a:stretch>
        </p:blipFill>
        <p:spPr>
          <a:xfrm>
            <a:off x="726150" y="16416386"/>
            <a:ext cx="12798131" cy="27363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B39A6C-62E2-0E55-6C83-D64EB950A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"/>
          <a:stretch>
            <a:fillRect/>
          </a:stretch>
        </p:blipFill>
        <p:spPr>
          <a:xfrm>
            <a:off x="731914" y="1851584"/>
            <a:ext cx="7908352" cy="113964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BA91F2-27BA-F6A9-53EB-68A58A7B99E0}"/>
              </a:ext>
            </a:extLst>
          </p:cNvPr>
          <p:cNvSpPr txBox="1"/>
          <p:nvPr/>
        </p:nvSpPr>
        <p:spPr>
          <a:xfrm>
            <a:off x="8784282" y="2349516"/>
            <a:ext cx="488401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i="1" spc="-40" dirty="0">
                <a:solidFill>
                  <a:schemeClr val="bg1"/>
                </a:solidFill>
              </a:rPr>
              <a:t>«…Вы победите и вернетесь к семье! </a:t>
            </a:r>
          </a:p>
          <a:p>
            <a:r>
              <a:rPr lang="ru-RU" sz="5000" b="1" i="1" spc="-40" dirty="0">
                <a:solidFill>
                  <a:schemeClr val="bg1"/>
                </a:solidFill>
              </a:rPr>
              <a:t>Удачи и победы вам! И еще спасибо, что защищаете нашу страну!»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795FCC-CBF0-87E3-5D71-94A1DE1B0523}"/>
              </a:ext>
            </a:extLst>
          </p:cNvPr>
          <p:cNvSpPr txBox="1"/>
          <p:nvPr/>
        </p:nvSpPr>
        <p:spPr>
          <a:xfrm>
            <a:off x="1217993" y="712231"/>
            <a:ext cx="1204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Специальная военная операция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267047-CF12-085E-AE37-868E7E82975C}"/>
              </a:ext>
            </a:extLst>
          </p:cNvPr>
          <p:cNvSpPr txBox="1"/>
          <p:nvPr/>
        </p:nvSpPr>
        <p:spPr>
          <a:xfrm>
            <a:off x="8784282" y="8855546"/>
            <a:ext cx="4740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b="1" i="1" dirty="0">
                <a:solidFill>
                  <a:schemeClr val="bg1"/>
                </a:solidFill>
              </a:rPr>
              <a:t>«Мы обязательно вернемся,</a:t>
            </a:r>
          </a:p>
          <a:p>
            <a:pPr algn="r"/>
            <a:r>
              <a:rPr lang="ru-RU" sz="5400" b="1" i="1" dirty="0">
                <a:solidFill>
                  <a:schemeClr val="bg1"/>
                </a:solidFill>
              </a:rPr>
              <a:t> и только с победой!»</a:t>
            </a:r>
          </a:p>
        </p:txBody>
      </p:sp>
    </p:spTree>
    <p:extLst>
      <p:ext uri="{BB962C8B-B14F-4D97-AF65-F5344CB8AC3E}">
        <p14:creationId xmlns:p14="http://schemas.microsoft.com/office/powerpoint/2010/main" val="2066335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AFDBB-0765-2EC3-98DD-3E7B25874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FE79FC2-EF29-DBCB-1651-E52AAE5E1B0D}"/>
              </a:ext>
            </a:extLst>
          </p:cNvPr>
          <p:cNvSpPr txBox="1"/>
          <p:nvPr/>
        </p:nvSpPr>
        <p:spPr>
          <a:xfrm>
            <a:off x="698400" y="12564387"/>
            <a:ext cx="66385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Старший матрос,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разведчик-минер (водолаз)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разведывательной группы специального назначения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Петров Кирилл Алексеевич. 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Без даты.</a:t>
            </a:r>
          </a:p>
          <a:p>
            <a:pPr algn="ctr"/>
            <a:r>
              <a:rPr lang="ru-RU" sz="3600" b="1" i="1" dirty="0">
                <a:solidFill>
                  <a:schemeClr val="bg1"/>
                </a:solidFill>
              </a:rPr>
              <a:t>ГАРБ. ФР.2679. Оп.1. Д.2. Л.2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336FD9-5AAD-6F12-28BC-DBC36A0FF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8" y="2481679"/>
            <a:ext cx="6638542" cy="100827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E78206-1C49-8815-C76A-3E35497FE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339" y="2481679"/>
            <a:ext cx="6137390" cy="100827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F32B37-E7BD-9504-BE09-DD4111D99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742"/>
          <a:stretch>
            <a:fillRect/>
          </a:stretch>
        </p:blipFill>
        <p:spPr>
          <a:xfrm>
            <a:off x="7350339" y="12716078"/>
            <a:ext cx="6137389" cy="73448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569FA4-5019-AACA-2720-6C309199E30A}"/>
              </a:ext>
            </a:extLst>
          </p:cNvPr>
          <p:cNvSpPr txBox="1"/>
          <p:nvPr/>
        </p:nvSpPr>
        <p:spPr>
          <a:xfrm>
            <a:off x="698401" y="17198572"/>
            <a:ext cx="65024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>
                <a:solidFill>
                  <a:schemeClr val="bg1"/>
                </a:solidFill>
              </a:rPr>
              <a:t>Служебная характеристика</a:t>
            </a:r>
          </a:p>
          <a:p>
            <a:pPr algn="r"/>
            <a:r>
              <a:rPr lang="ru-RU" sz="3600" b="1" dirty="0">
                <a:solidFill>
                  <a:schemeClr val="bg1"/>
                </a:solidFill>
              </a:rPr>
              <a:t>на старшего матроса</a:t>
            </a:r>
          </a:p>
          <a:p>
            <a:pPr algn="r"/>
            <a:r>
              <a:rPr lang="ru-RU" sz="3600" b="1" dirty="0">
                <a:solidFill>
                  <a:schemeClr val="bg1"/>
                </a:solidFill>
              </a:rPr>
              <a:t>Петрова Кирилла Алексеевича.  </a:t>
            </a:r>
          </a:p>
          <a:p>
            <a:pPr algn="r"/>
            <a:r>
              <a:rPr lang="ru-RU" sz="3600" b="1" dirty="0">
                <a:solidFill>
                  <a:schemeClr val="bg1"/>
                </a:solidFill>
              </a:rPr>
              <a:t>23 января 2024 г.</a:t>
            </a:r>
          </a:p>
          <a:p>
            <a:pPr algn="r"/>
            <a:r>
              <a:rPr lang="ru-RU" sz="3600" b="1" i="1" dirty="0">
                <a:solidFill>
                  <a:schemeClr val="bg1"/>
                </a:solidFill>
              </a:rPr>
              <a:t>ГАРБ. ФР.2679. Оп.1. Д.2. Л.3-4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72CEF-54F8-BA91-7D77-7189186DFA33}"/>
              </a:ext>
            </a:extLst>
          </p:cNvPr>
          <p:cNvSpPr txBox="1"/>
          <p:nvPr/>
        </p:nvSpPr>
        <p:spPr>
          <a:xfrm>
            <a:off x="1270638" y="1121146"/>
            <a:ext cx="1204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Специальная военная операция</a:t>
            </a:r>
          </a:p>
        </p:txBody>
      </p:sp>
    </p:spTree>
    <p:extLst>
      <p:ext uri="{BB962C8B-B14F-4D97-AF65-F5344CB8AC3E}">
        <p14:creationId xmlns:p14="http://schemas.microsoft.com/office/powerpoint/2010/main" val="1092469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2CA9D-134A-A3E9-83DB-876C09AEE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77B042-2DB9-CFD5-6E70-CF935BFDF7B6}"/>
              </a:ext>
            </a:extLst>
          </p:cNvPr>
          <p:cNvSpPr txBox="1"/>
          <p:nvPr/>
        </p:nvSpPr>
        <p:spPr>
          <a:xfrm>
            <a:off x="1270638" y="1121146"/>
            <a:ext cx="1204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Специальная военная операция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BBC63E-C4D6-0EE4-176C-1478ECD15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0" t="22506" r="3974" b="5478"/>
          <a:stretch>
            <a:fillRect/>
          </a:stretch>
        </p:blipFill>
        <p:spPr>
          <a:xfrm>
            <a:off x="648757" y="4031809"/>
            <a:ext cx="6117693" cy="6768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7DC483-1D49-F22F-9C66-454F96155A04}"/>
              </a:ext>
            </a:extLst>
          </p:cNvPr>
          <p:cNvSpPr txBox="1"/>
          <p:nvPr/>
        </p:nvSpPr>
        <p:spPr>
          <a:xfrm>
            <a:off x="648757" y="2207146"/>
            <a:ext cx="1329050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3400" b="1" dirty="0">
                <a:solidFill>
                  <a:schemeClr val="bg1"/>
                </a:solidFill>
              </a:rPr>
              <a:t>В ходе специальной военной операции героически погиб сотрудник Государственного архива Республики Бурятия Сергей </a:t>
            </a:r>
            <a:r>
              <a:rPr lang="ru-RU" sz="3400" b="1" dirty="0" err="1">
                <a:solidFill>
                  <a:schemeClr val="bg1"/>
                </a:solidFill>
              </a:rPr>
              <a:t>Дашиевич</a:t>
            </a:r>
            <a:r>
              <a:rPr lang="ru-RU" sz="3400" b="1" dirty="0">
                <a:solidFill>
                  <a:schemeClr val="bg1"/>
                </a:solidFill>
              </a:rPr>
              <a:t> Баиров, который ушел добровольцем в 2024 г.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BD4CA-F302-3B2D-95EE-25AF0198887E}"/>
              </a:ext>
            </a:extLst>
          </p:cNvPr>
          <p:cNvSpPr txBox="1"/>
          <p:nvPr/>
        </p:nvSpPr>
        <p:spPr>
          <a:xfrm>
            <a:off x="6934412" y="8800415"/>
            <a:ext cx="7128746" cy="1003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3400" b="1" spc="-30" dirty="0">
                <a:solidFill>
                  <a:schemeClr val="bg1"/>
                </a:solidFill>
              </a:rPr>
              <a:t>В 2001 г. на общественных началах организовал детский спортивный клуб «Спартанец» в п. Заречном, его воспитанники занимали призовые места на различных соревнованиях. </a:t>
            </a:r>
          </a:p>
          <a:p>
            <a:pPr indent="457200" algn="just"/>
            <a:r>
              <a:rPr lang="ru-RU" sz="3400" b="1" spc="-30" dirty="0">
                <a:solidFill>
                  <a:schemeClr val="bg1"/>
                </a:solidFill>
              </a:rPr>
              <a:t>С 2004 по 2015 гг. – работал на РЖД. </a:t>
            </a:r>
          </a:p>
          <a:p>
            <a:pPr indent="457200" algn="just"/>
            <a:r>
              <a:rPr lang="ru-RU" sz="3400" b="1" spc="-30" dirty="0">
                <a:solidFill>
                  <a:schemeClr val="bg1"/>
                </a:solidFill>
              </a:rPr>
              <a:t>Мужественный, смелый, честный человек Сергей </a:t>
            </a:r>
            <a:r>
              <a:rPr lang="ru-RU" sz="3400" b="1" spc="-30" dirty="0" err="1">
                <a:solidFill>
                  <a:schemeClr val="bg1"/>
                </a:solidFill>
              </a:rPr>
              <a:t>Дашиевич</a:t>
            </a:r>
            <a:r>
              <a:rPr lang="ru-RU" sz="3400" b="1" spc="-30" dirty="0">
                <a:solidFill>
                  <a:schemeClr val="bg1"/>
                </a:solidFill>
              </a:rPr>
              <a:t> не смог остаться в стороне и принял решение встать на защиту Отчизны.  </a:t>
            </a:r>
          </a:p>
          <a:p>
            <a:pPr indent="457200" algn="just"/>
            <a:r>
              <a:rPr lang="ru-RU" sz="3400" b="1" spc="-30" dirty="0">
                <a:solidFill>
                  <a:schemeClr val="bg1"/>
                </a:solidFill>
              </a:rPr>
              <a:t>Трагическая гибель Сергея </a:t>
            </a:r>
            <a:r>
              <a:rPr lang="ru-RU" sz="3400" b="1" spc="-30" dirty="0" err="1">
                <a:solidFill>
                  <a:schemeClr val="bg1"/>
                </a:solidFill>
              </a:rPr>
              <a:t>Баирова</a:t>
            </a:r>
            <a:r>
              <a:rPr lang="ru-RU" sz="3400" b="1" spc="-30" dirty="0">
                <a:solidFill>
                  <a:schemeClr val="bg1"/>
                </a:solidFill>
              </a:rPr>
              <a:t> в ходе СВО стала тяжелой утратой для всех, кто его знал. Светлая память о нем навсегда останется в сердцах родных, друзей и всех, чьи судьбы он успел затронуть. Его яркий образ станет примером для многих…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1DBBB-0FE9-85E5-39ED-E4AE66BF208B}"/>
              </a:ext>
            </a:extLst>
          </p:cNvPr>
          <p:cNvSpPr txBox="1"/>
          <p:nvPr/>
        </p:nvSpPr>
        <p:spPr>
          <a:xfrm>
            <a:off x="6934412" y="4005728"/>
            <a:ext cx="70048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3400" b="1" spc="-30" dirty="0">
                <a:solidFill>
                  <a:schemeClr val="bg1"/>
                </a:solidFill>
              </a:rPr>
              <a:t>Сергей Баиров родился 1 декабря 1969 г. в п. </a:t>
            </a:r>
            <a:r>
              <a:rPr lang="ru-RU" sz="3400" b="1" spc="-30" dirty="0" err="1">
                <a:solidFill>
                  <a:schemeClr val="bg1"/>
                </a:solidFill>
              </a:rPr>
              <a:t>Хоринске</a:t>
            </a:r>
            <a:r>
              <a:rPr lang="ru-RU" sz="3400" b="1" spc="-30" dirty="0">
                <a:solidFill>
                  <a:schemeClr val="bg1"/>
                </a:solidFill>
              </a:rPr>
              <a:t>. Учился в школе № 11 г. Северобайкальска, после окончания – поступил в Бурятский государственный сельскохозяйственный институт, который успешно закончил по специальности «экономист по бухгалтерскому учету» в 1995 г.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F2980F-8D57-52F8-EB18-AAB4F66EA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0" b="17387"/>
          <a:stretch>
            <a:fillRect/>
          </a:stretch>
        </p:blipFill>
        <p:spPr>
          <a:xfrm>
            <a:off x="673944" y="10995451"/>
            <a:ext cx="6144560" cy="5708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554970-7DAF-E728-3672-B61865BFB2DC}"/>
              </a:ext>
            </a:extLst>
          </p:cNvPr>
          <p:cNvSpPr txBox="1"/>
          <p:nvPr/>
        </p:nvSpPr>
        <p:spPr>
          <a:xfrm>
            <a:off x="426953" y="16772711"/>
            <a:ext cx="6638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Сергей Баиров. 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Без даты.</a:t>
            </a:r>
          </a:p>
          <a:p>
            <a:pPr algn="ctr"/>
            <a:r>
              <a:rPr lang="ru-RU" sz="3600" b="1" i="1" dirty="0">
                <a:solidFill>
                  <a:schemeClr val="bg1"/>
                </a:solidFill>
              </a:rPr>
              <a:t>Фотографии из семейного архива </a:t>
            </a:r>
            <a:r>
              <a:rPr lang="ru-RU" sz="3600" b="1" i="1" dirty="0" err="1">
                <a:solidFill>
                  <a:schemeClr val="bg1"/>
                </a:solidFill>
              </a:rPr>
              <a:t>Баировых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C7F0F-BD6A-50DC-034A-5AC9E9713D34}"/>
              </a:ext>
            </a:extLst>
          </p:cNvPr>
          <p:cNvSpPr txBox="1"/>
          <p:nvPr/>
        </p:nvSpPr>
        <p:spPr>
          <a:xfrm>
            <a:off x="693788" y="19493740"/>
            <a:ext cx="13389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Monotype Corsiva" panose="03010101010201010101" pitchFamily="66" charset="0"/>
              </a:rPr>
              <a:t>Сергей Баиров навсегда останется в нашей памяти…</a:t>
            </a:r>
          </a:p>
        </p:txBody>
      </p:sp>
    </p:spTree>
    <p:extLst>
      <p:ext uri="{BB962C8B-B14F-4D97-AF65-F5344CB8AC3E}">
        <p14:creationId xmlns:p14="http://schemas.microsoft.com/office/powerpoint/2010/main" val="231462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B9EB6-B8F6-38F7-7CFA-1B580E288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ED6F982-2C2B-712A-79E1-7899467822E5}"/>
              </a:ext>
            </a:extLst>
          </p:cNvPr>
          <p:cNvSpPr txBox="1"/>
          <p:nvPr/>
        </p:nvSpPr>
        <p:spPr>
          <a:xfrm>
            <a:off x="762296" y="10491262"/>
            <a:ext cx="623564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</a:rPr>
              <a:t>Вячеслав Викторович Леонов.  </a:t>
            </a:r>
          </a:p>
          <a:p>
            <a:pPr algn="ctr"/>
            <a:r>
              <a:rPr lang="ru-RU" sz="3400" b="1" dirty="0">
                <a:solidFill>
                  <a:schemeClr val="bg1"/>
                </a:solidFill>
              </a:rPr>
              <a:t>Без даты.</a:t>
            </a:r>
          </a:p>
          <a:p>
            <a:pPr algn="ctr"/>
            <a:r>
              <a:rPr lang="ru-RU" sz="3400" b="1" i="1" dirty="0">
                <a:solidFill>
                  <a:schemeClr val="bg1"/>
                </a:solidFill>
              </a:rPr>
              <a:t>Фото предоставлено Союзом солдатских родителей</a:t>
            </a:r>
          </a:p>
          <a:p>
            <a:pPr algn="ctr"/>
            <a:r>
              <a:rPr lang="ru-RU" sz="3400" b="1" i="1" dirty="0">
                <a:solidFill>
                  <a:schemeClr val="bg1"/>
                </a:solidFill>
              </a:rPr>
              <a:t>Республики Бурятия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EECF9D-63CD-9705-C57F-F2613466170D}"/>
              </a:ext>
            </a:extLst>
          </p:cNvPr>
          <p:cNvSpPr txBox="1"/>
          <p:nvPr/>
        </p:nvSpPr>
        <p:spPr>
          <a:xfrm>
            <a:off x="7022142" y="10491262"/>
            <a:ext cx="661577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</a:rPr>
              <a:t>Из воспоминания родителей</a:t>
            </a:r>
          </a:p>
          <a:p>
            <a:pPr algn="ctr"/>
            <a:r>
              <a:rPr lang="ru-RU" sz="3400" b="1" dirty="0">
                <a:solidFill>
                  <a:schemeClr val="bg1"/>
                </a:solidFill>
              </a:rPr>
              <a:t>о сыне Вячеславе. Без даты.</a:t>
            </a:r>
          </a:p>
          <a:p>
            <a:pPr algn="ctr"/>
            <a:r>
              <a:rPr lang="ru-RU" sz="3400" b="1" i="1" dirty="0">
                <a:solidFill>
                  <a:schemeClr val="bg1"/>
                </a:solidFill>
              </a:rPr>
              <a:t>Документ предоставлен Союзом солдатских родителей</a:t>
            </a:r>
          </a:p>
          <a:p>
            <a:pPr algn="ctr"/>
            <a:r>
              <a:rPr lang="ru-RU" sz="3400" b="1" i="1" dirty="0">
                <a:solidFill>
                  <a:schemeClr val="bg1"/>
                </a:solidFill>
              </a:rPr>
              <a:t>Республики Бурятия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ABE3E7-AD5A-7EA4-D777-8B889D917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13567"/>
          <a:stretch>
            <a:fillRect/>
          </a:stretch>
        </p:blipFill>
        <p:spPr>
          <a:xfrm>
            <a:off x="762294" y="2044476"/>
            <a:ext cx="6237231" cy="84467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5D1FD7-4E06-F775-3D40-11E280779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8"/>
          <a:stretch>
            <a:fillRect/>
          </a:stretch>
        </p:blipFill>
        <p:spPr>
          <a:xfrm>
            <a:off x="7400686" y="2044477"/>
            <a:ext cx="6237231" cy="84782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ACCCB1-0E02-43B6-CE53-0B3025BA2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2" t="4717"/>
          <a:stretch>
            <a:fillRect/>
          </a:stretch>
        </p:blipFill>
        <p:spPr>
          <a:xfrm>
            <a:off x="423286" y="13199696"/>
            <a:ext cx="6574651" cy="7681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1ABEEB-220B-2F50-E576-4E9C69F636BA}"/>
              </a:ext>
            </a:extLst>
          </p:cNvPr>
          <p:cNvSpPr txBox="1"/>
          <p:nvPr/>
        </p:nvSpPr>
        <p:spPr>
          <a:xfrm>
            <a:off x="7361152" y="14904218"/>
            <a:ext cx="661577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chemeClr val="bg1"/>
                </a:solidFill>
              </a:rPr>
              <a:t>Воспоминания </a:t>
            </a:r>
          </a:p>
          <a:p>
            <a:r>
              <a:rPr lang="ru-RU" sz="3400" b="1" dirty="0">
                <a:solidFill>
                  <a:schemeClr val="bg1"/>
                </a:solidFill>
              </a:rPr>
              <a:t>Юрия Разуваева и друзей</a:t>
            </a:r>
          </a:p>
          <a:p>
            <a:r>
              <a:rPr lang="ru-RU" sz="3400" b="1" dirty="0">
                <a:solidFill>
                  <a:schemeClr val="bg1"/>
                </a:solidFill>
              </a:rPr>
              <a:t>из спортивного клуба «Медведь» о Вячеславе Леонове. </a:t>
            </a:r>
          </a:p>
          <a:p>
            <a:r>
              <a:rPr lang="ru-RU" sz="3400" b="1" dirty="0">
                <a:solidFill>
                  <a:schemeClr val="bg1"/>
                </a:solidFill>
              </a:rPr>
              <a:t>Без даты.</a:t>
            </a:r>
          </a:p>
          <a:p>
            <a:r>
              <a:rPr lang="ru-RU" sz="3400" b="1" i="1" dirty="0">
                <a:solidFill>
                  <a:schemeClr val="bg1"/>
                </a:solidFill>
              </a:rPr>
              <a:t>Документ предоставлен Союзом солдатских родителей</a:t>
            </a:r>
          </a:p>
          <a:p>
            <a:r>
              <a:rPr lang="ru-RU" sz="3400" b="1" i="1" dirty="0">
                <a:solidFill>
                  <a:schemeClr val="bg1"/>
                </a:solidFill>
              </a:rPr>
              <a:t>Республики Бурятия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2FF711-42C6-A23F-74BC-407F7393F78F}"/>
              </a:ext>
            </a:extLst>
          </p:cNvPr>
          <p:cNvSpPr txBox="1"/>
          <p:nvPr/>
        </p:nvSpPr>
        <p:spPr>
          <a:xfrm>
            <a:off x="1337780" y="738364"/>
            <a:ext cx="1204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Военная операция России в Сирии</a:t>
            </a:r>
          </a:p>
        </p:txBody>
      </p:sp>
    </p:spTree>
    <p:extLst>
      <p:ext uri="{BB962C8B-B14F-4D97-AF65-F5344CB8AC3E}">
        <p14:creationId xmlns:p14="http://schemas.microsoft.com/office/powerpoint/2010/main" val="2283701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24E5E-BA7B-95DC-82C5-5785F1B70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8BD70F-4FEF-7E16-040A-A74ECE16A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96" y="2771006"/>
            <a:ext cx="3754157" cy="56881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2E6259-E599-94C4-AD42-D1FD022FE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0" t="-1" r="33355" b="24865"/>
          <a:stretch>
            <a:fillRect/>
          </a:stretch>
        </p:blipFill>
        <p:spPr>
          <a:xfrm>
            <a:off x="666867" y="11928573"/>
            <a:ext cx="3260859" cy="32316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198C83-D320-6D44-DD83-97414CD0E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2" t="-1" r="-437" b="24865"/>
          <a:stretch>
            <a:fillRect/>
          </a:stretch>
        </p:blipFill>
        <p:spPr>
          <a:xfrm>
            <a:off x="4056484" y="11928573"/>
            <a:ext cx="3095550" cy="32316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6E7361-A44C-8E1B-F734-C922AFE5DD91}"/>
              </a:ext>
            </a:extLst>
          </p:cNvPr>
          <p:cNvSpPr txBox="1"/>
          <p:nvPr/>
        </p:nvSpPr>
        <p:spPr>
          <a:xfrm>
            <a:off x="698886" y="15040246"/>
            <a:ext cx="640428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spc="-30" dirty="0">
                <a:solidFill>
                  <a:schemeClr val="bg1"/>
                </a:solidFill>
              </a:rPr>
              <a:t>Из учетно-послужной карточки </a:t>
            </a:r>
          </a:p>
          <a:p>
            <a:pPr algn="ctr"/>
            <a:r>
              <a:rPr lang="ru-RU" sz="3400" b="1" spc="-30" dirty="0">
                <a:solidFill>
                  <a:schemeClr val="bg1"/>
                </a:solidFill>
              </a:rPr>
              <a:t>к военному билету </a:t>
            </a:r>
          </a:p>
          <a:p>
            <a:pPr algn="ctr"/>
            <a:r>
              <a:rPr lang="ru-RU" sz="3400" b="1" spc="-30" dirty="0">
                <a:solidFill>
                  <a:schemeClr val="bg1"/>
                </a:solidFill>
              </a:rPr>
              <a:t>Александра </a:t>
            </a:r>
            <a:r>
              <a:rPr lang="ru-RU" sz="3400" b="1" spc="-30" dirty="0" err="1">
                <a:solidFill>
                  <a:schemeClr val="bg1"/>
                </a:solidFill>
              </a:rPr>
              <a:t>Мокрова</a:t>
            </a:r>
            <a:r>
              <a:rPr lang="ru-RU" sz="3400" b="1" spc="-30" dirty="0">
                <a:solidFill>
                  <a:schemeClr val="bg1"/>
                </a:solidFill>
              </a:rPr>
              <a:t>. Без даты.</a:t>
            </a:r>
          </a:p>
          <a:p>
            <a:pPr algn="ctr"/>
            <a:r>
              <a:rPr lang="ru-RU" sz="3400" b="1" i="1" spc="-30" dirty="0">
                <a:solidFill>
                  <a:schemeClr val="bg1"/>
                </a:solidFill>
              </a:rPr>
              <a:t>Документ предоставлен БРО </a:t>
            </a:r>
          </a:p>
          <a:p>
            <a:pPr algn="ctr"/>
            <a:r>
              <a:rPr lang="ru-RU" sz="3400" b="1" i="1" spc="-30" dirty="0">
                <a:solidFill>
                  <a:schemeClr val="bg1"/>
                </a:solidFill>
              </a:rPr>
              <a:t>«Российский союз ветеранов Афганистана и специальных военных операций»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1EED8E-3F7F-BAC6-78B1-C93C72EEB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b="13789"/>
          <a:stretch>
            <a:fillRect/>
          </a:stretch>
        </p:blipFill>
        <p:spPr>
          <a:xfrm>
            <a:off x="7200900" y="11932757"/>
            <a:ext cx="6496300" cy="88866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1A514C-AF39-01B1-BEB9-78D417178826}"/>
              </a:ext>
            </a:extLst>
          </p:cNvPr>
          <p:cNvSpPr txBox="1"/>
          <p:nvPr/>
        </p:nvSpPr>
        <p:spPr>
          <a:xfrm>
            <a:off x="369881" y="18725320"/>
            <a:ext cx="64963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b="1" dirty="0">
                <a:solidFill>
                  <a:schemeClr val="bg1"/>
                </a:solidFill>
              </a:rPr>
              <a:t>Мемориальная доска на доме,</a:t>
            </a:r>
          </a:p>
          <a:p>
            <a:pPr algn="r"/>
            <a:r>
              <a:rPr lang="ru-RU" sz="3400" b="1" dirty="0">
                <a:solidFill>
                  <a:schemeClr val="bg1"/>
                </a:solidFill>
              </a:rPr>
              <a:t>где жил воин-интернационалист Александр </a:t>
            </a:r>
            <a:r>
              <a:rPr lang="ru-RU" sz="3400" b="1" dirty="0" err="1">
                <a:solidFill>
                  <a:schemeClr val="bg1"/>
                </a:solidFill>
              </a:rPr>
              <a:t>Мокров</a:t>
            </a:r>
            <a:r>
              <a:rPr lang="ru-RU" sz="3400" b="1" dirty="0">
                <a:solidFill>
                  <a:schemeClr val="bg1"/>
                </a:solidFill>
              </a:rPr>
              <a:t>. 1991 г.</a:t>
            </a:r>
          </a:p>
          <a:p>
            <a:pPr algn="r"/>
            <a:r>
              <a:rPr lang="ru-RU" sz="3400" b="1" i="1" dirty="0">
                <a:solidFill>
                  <a:schemeClr val="bg1"/>
                </a:solidFill>
              </a:rPr>
              <a:t>Фотофонд ГАРБ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3F73087-98B6-94F5-2D8B-45C743CCE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9"/>
          <a:stretch>
            <a:fillRect/>
          </a:stretch>
        </p:blipFill>
        <p:spPr>
          <a:xfrm>
            <a:off x="7231987" y="2771006"/>
            <a:ext cx="6434126" cy="88866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158D06-4507-60A4-3CD2-F45682311FDC}"/>
              </a:ext>
            </a:extLst>
          </p:cNvPr>
          <p:cNvSpPr txBox="1"/>
          <p:nvPr/>
        </p:nvSpPr>
        <p:spPr>
          <a:xfrm>
            <a:off x="0" y="8530200"/>
            <a:ext cx="708018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400" b="1" spc="-30" dirty="0">
                <a:solidFill>
                  <a:schemeClr val="bg1"/>
                </a:solidFill>
              </a:rPr>
              <a:t>Решение исполкома Улан-Удэнского городского совета народных депутатов об увековечивании памяти Александра </a:t>
            </a:r>
            <a:r>
              <a:rPr lang="ru-RU" sz="3400" b="1" spc="-30" dirty="0" err="1">
                <a:solidFill>
                  <a:schemeClr val="bg1"/>
                </a:solidFill>
              </a:rPr>
              <a:t>Мокрова</a:t>
            </a:r>
            <a:r>
              <a:rPr lang="ru-RU" sz="3400" b="1" spc="-30" dirty="0">
                <a:solidFill>
                  <a:schemeClr val="bg1"/>
                </a:solidFill>
              </a:rPr>
              <a:t>. </a:t>
            </a:r>
          </a:p>
          <a:p>
            <a:pPr algn="r"/>
            <a:r>
              <a:rPr lang="ru-RU" sz="3400" b="1" spc="-30" dirty="0">
                <a:solidFill>
                  <a:schemeClr val="bg1"/>
                </a:solidFill>
              </a:rPr>
              <a:t>21 июля 1988 г.</a:t>
            </a:r>
          </a:p>
          <a:p>
            <a:pPr algn="r"/>
            <a:r>
              <a:rPr lang="ru-RU" sz="3400" b="1" i="1" spc="-30" dirty="0">
                <a:solidFill>
                  <a:schemeClr val="bg1"/>
                </a:solidFill>
              </a:rPr>
              <a:t>ГАРБ. ФР.661. Оп.4. Д.1504. Л.63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D94DE1-2A0C-E1E2-E6A2-3FE4225D69C4}"/>
              </a:ext>
            </a:extLst>
          </p:cNvPr>
          <p:cNvSpPr txBox="1"/>
          <p:nvPr/>
        </p:nvSpPr>
        <p:spPr>
          <a:xfrm>
            <a:off x="1337780" y="738364"/>
            <a:ext cx="1204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Интернациональная помощь </a:t>
            </a:r>
          </a:p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СССР Афганистану</a:t>
            </a:r>
          </a:p>
        </p:txBody>
      </p:sp>
    </p:spTree>
    <p:extLst>
      <p:ext uri="{BB962C8B-B14F-4D97-AF65-F5344CB8AC3E}">
        <p14:creationId xmlns:p14="http://schemas.microsoft.com/office/powerpoint/2010/main" val="1288499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089DF-CD22-FD8C-2233-A8D49EDDA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6FB8B77-A2AB-9CC8-14EA-B00361B4E378}"/>
              </a:ext>
            </a:extLst>
          </p:cNvPr>
          <p:cNvSpPr txBox="1"/>
          <p:nvPr/>
        </p:nvSpPr>
        <p:spPr>
          <a:xfrm>
            <a:off x="7128874" y="7525370"/>
            <a:ext cx="658321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spc="-40" dirty="0">
                <a:solidFill>
                  <a:schemeClr val="bg1"/>
                </a:solidFill>
              </a:rPr>
              <a:t>Торжественная линейка в школе, посвященная советско-афганской дружбе. 1 марта 1986 г.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48052-3164-2CAB-3E99-D1602FF7CA99}"/>
              </a:ext>
            </a:extLst>
          </p:cNvPr>
          <p:cNvSpPr txBox="1"/>
          <p:nvPr/>
        </p:nvSpPr>
        <p:spPr>
          <a:xfrm>
            <a:off x="1337780" y="738364"/>
            <a:ext cx="1204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Интернациональная помощь </a:t>
            </a:r>
          </a:p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СССР Афганистану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799192-3F17-1F44-F02A-0525F0678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"/>
          <a:stretch>
            <a:fillRect/>
          </a:stretch>
        </p:blipFill>
        <p:spPr>
          <a:xfrm>
            <a:off x="545658" y="3119296"/>
            <a:ext cx="6583216" cy="44060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A76E10A-AED1-CB86-448D-E3A3A823A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1" y="9495366"/>
            <a:ext cx="12727849" cy="89970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5FD8932-7898-412D-E068-399F166F4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607" y="3119295"/>
            <a:ext cx="6304705" cy="44060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5AA278-D37C-0592-148E-472BF955BA23}"/>
              </a:ext>
            </a:extLst>
          </p:cNvPr>
          <p:cNvSpPr txBox="1"/>
          <p:nvPr/>
        </p:nvSpPr>
        <p:spPr>
          <a:xfrm>
            <a:off x="490206" y="7537524"/>
            <a:ext cx="628769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</a:rPr>
              <a:t>Майор В. </a:t>
            </a:r>
            <a:r>
              <a:rPr lang="ru-RU" sz="3400" b="1" dirty="0" err="1">
                <a:solidFill>
                  <a:schemeClr val="bg1"/>
                </a:solidFill>
              </a:rPr>
              <a:t>Шопхоев</a:t>
            </a:r>
            <a:r>
              <a:rPr lang="ru-RU" sz="3400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sz="3400" b="1" dirty="0">
                <a:solidFill>
                  <a:schemeClr val="bg1"/>
                </a:solidFill>
              </a:rPr>
              <a:t>полковник О. Антонов.</a:t>
            </a:r>
          </a:p>
          <a:p>
            <a:pPr algn="ctr"/>
            <a:r>
              <a:rPr lang="ru-RU" sz="3400" b="1" dirty="0">
                <a:solidFill>
                  <a:schemeClr val="bg1"/>
                </a:solidFill>
              </a:rPr>
              <a:t>п. </a:t>
            </a:r>
            <a:r>
              <a:rPr lang="ru-RU" sz="3400" b="1" dirty="0" err="1">
                <a:solidFill>
                  <a:schemeClr val="bg1"/>
                </a:solidFill>
              </a:rPr>
              <a:t>Туругунди</a:t>
            </a:r>
            <a:r>
              <a:rPr lang="ru-RU" sz="3400" b="1" dirty="0">
                <a:solidFill>
                  <a:schemeClr val="bg1"/>
                </a:solidFill>
              </a:rPr>
              <a:t>, март 1985 г.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8D120-552B-EA13-6001-AEFFA59C7A13}"/>
              </a:ext>
            </a:extLst>
          </p:cNvPr>
          <p:cNvSpPr txBox="1"/>
          <p:nvPr/>
        </p:nvSpPr>
        <p:spPr>
          <a:xfrm>
            <a:off x="884322" y="18480229"/>
            <a:ext cx="1282776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</a:rPr>
              <a:t>г. Кандагар. </a:t>
            </a:r>
          </a:p>
          <a:p>
            <a:pPr algn="ctr"/>
            <a:r>
              <a:rPr lang="ru-RU" sz="3400" b="1" dirty="0">
                <a:solidFill>
                  <a:schemeClr val="bg1"/>
                </a:solidFill>
              </a:rPr>
              <a:t>26 апреля 1989 г.</a:t>
            </a:r>
          </a:p>
          <a:p>
            <a:pPr algn="ctr"/>
            <a:r>
              <a:rPr lang="ru-RU" sz="3400" b="1" i="1" spc="-30" dirty="0">
                <a:solidFill>
                  <a:schemeClr val="bg1"/>
                </a:solidFill>
              </a:rPr>
              <a:t>Фотографии предоставлены БРО «Российский союз ветеранов Афганистана и специальных военных операций»</a:t>
            </a:r>
          </a:p>
          <a:p>
            <a:pPr algn="ctr"/>
            <a:endParaRPr lang="ru-RU" sz="3400" b="1" i="1" spc="-3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95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EEF8E-ABF9-A39B-3278-69FF37B6F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3CBF22B-3066-53B3-326C-A1695B580FE9}"/>
              </a:ext>
            </a:extLst>
          </p:cNvPr>
          <p:cNvSpPr txBox="1"/>
          <p:nvPr/>
        </p:nvSpPr>
        <p:spPr>
          <a:xfrm>
            <a:off x="1081555" y="10558764"/>
            <a:ext cx="1234637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</a:rPr>
              <a:t>Постановление Правительства Республики Бурятия</a:t>
            </a:r>
          </a:p>
          <a:p>
            <a:pPr algn="ctr"/>
            <a:r>
              <a:rPr lang="ru-RU" sz="3400" b="1" dirty="0">
                <a:solidFill>
                  <a:schemeClr val="bg1"/>
                </a:solidFill>
              </a:rPr>
              <a:t>о строительстве памятника «Ровесникам, ушедшим в бой». </a:t>
            </a:r>
          </a:p>
          <a:p>
            <a:pPr algn="ctr"/>
            <a:r>
              <a:rPr lang="ru-RU" sz="3400" b="1" dirty="0">
                <a:solidFill>
                  <a:schemeClr val="bg1"/>
                </a:solidFill>
              </a:rPr>
              <a:t>31 мая 1996 г.</a:t>
            </a:r>
          </a:p>
          <a:p>
            <a:pPr algn="ctr"/>
            <a:r>
              <a:rPr lang="ru-RU" sz="3400" b="1" i="1" spc="-30" dirty="0">
                <a:solidFill>
                  <a:schemeClr val="bg1"/>
                </a:solidFill>
              </a:rPr>
              <a:t>ГАРБ. ФР.2028. Оп.1. Д.200. Л.187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7B4C11-8B8E-4A46-D5EB-AB1827BAF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02" y="12743978"/>
            <a:ext cx="11584207" cy="6336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95E97A-B4BA-F00A-2CD9-FE943A4217A3}"/>
              </a:ext>
            </a:extLst>
          </p:cNvPr>
          <p:cNvSpPr txBox="1"/>
          <p:nvPr/>
        </p:nvSpPr>
        <p:spPr>
          <a:xfrm>
            <a:off x="1027712" y="19080682"/>
            <a:ext cx="1234637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spc="-30" dirty="0">
                <a:solidFill>
                  <a:schemeClr val="bg1"/>
                </a:solidFill>
              </a:rPr>
              <a:t>Благодарственная грамота Министерства обороны Республики Афганистан воинам-интернационалистам. Кабул, 1988 г.</a:t>
            </a:r>
          </a:p>
          <a:p>
            <a:pPr algn="ctr"/>
            <a:r>
              <a:rPr lang="ru-RU" sz="3400" b="1" i="1" spc="-50" dirty="0">
                <a:solidFill>
                  <a:prstClr val="white"/>
                </a:solidFill>
              </a:rPr>
              <a:t>Фотография и документ предоставлены БРО «Российский союз ветеранов Афганистана и специальных военных операций»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8CB4EF-7D91-F2D2-7792-EC75E3B8E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7"/>
          <a:stretch>
            <a:fillRect/>
          </a:stretch>
        </p:blipFill>
        <p:spPr>
          <a:xfrm>
            <a:off x="8280226" y="2656831"/>
            <a:ext cx="5004826" cy="79019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BA9B22-8037-4A63-B66C-1F75C2A45CD5}"/>
              </a:ext>
            </a:extLst>
          </p:cNvPr>
          <p:cNvSpPr txBox="1"/>
          <p:nvPr/>
        </p:nvSpPr>
        <p:spPr>
          <a:xfrm>
            <a:off x="1337780" y="738364"/>
            <a:ext cx="1204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Интернациональная помощь </a:t>
            </a:r>
          </a:p>
          <a:p>
            <a:pPr algn="ctr"/>
            <a:r>
              <a:rPr lang="ru-RU" sz="5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СССР Афганистану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7FE996-3A2A-CBD4-C310-6D7367B78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49" y="2624832"/>
            <a:ext cx="7561951" cy="5366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EA1A9-FB91-F384-443C-D1E79E0B7076}"/>
              </a:ext>
            </a:extLst>
          </p:cNvPr>
          <p:cNvSpPr txBox="1"/>
          <p:nvPr/>
        </p:nvSpPr>
        <p:spPr>
          <a:xfrm>
            <a:off x="628749" y="8121546"/>
            <a:ext cx="750859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>
                <a:solidFill>
                  <a:schemeClr val="bg1"/>
                </a:solidFill>
              </a:rPr>
              <a:t>Закладка камня </a:t>
            </a:r>
          </a:p>
          <a:p>
            <a:pPr algn="ctr"/>
            <a:r>
              <a:rPr lang="ru-RU" sz="3400" b="1" dirty="0">
                <a:solidFill>
                  <a:schemeClr val="bg1"/>
                </a:solidFill>
              </a:rPr>
              <a:t>«Здесь будет памятник </a:t>
            </a:r>
          </a:p>
          <a:p>
            <a:pPr algn="ctr"/>
            <a:r>
              <a:rPr lang="ru-RU" sz="3400" b="1" dirty="0">
                <a:solidFill>
                  <a:schemeClr val="bg1"/>
                </a:solidFill>
              </a:rPr>
              <a:t>«Ровесникам, ушедшим в бой». </a:t>
            </a:r>
          </a:p>
          <a:p>
            <a:pPr algn="ctr"/>
            <a:r>
              <a:rPr lang="ru-RU" sz="3400" b="1" dirty="0">
                <a:solidFill>
                  <a:schemeClr val="bg1"/>
                </a:solidFill>
              </a:rPr>
              <a:t>15 февраля 1992 г.</a:t>
            </a:r>
          </a:p>
        </p:txBody>
      </p:sp>
    </p:spTree>
    <p:extLst>
      <p:ext uri="{BB962C8B-B14F-4D97-AF65-F5344CB8AC3E}">
        <p14:creationId xmlns:p14="http://schemas.microsoft.com/office/powerpoint/2010/main" val="30868168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1358</TotalTime>
  <Words>928</Words>
  <Application>Microsoft Office PowerPoint</Application>
  <PresentationFormat>Произвольный</PresentationFormat>
  <Paragraphs>130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Барданов Н.С</dc:creator>
  <cp:lastModifiedBy>Ткачёва В.Ю.</cp:lastModifiedBy>
  <cp:revision>32</cp:revision>
  <dcterms:created xsi:type="dcterms:W3CDTF">2025-05-20T12:11:07Z</dcterms:created>
  <dcterms:modified xsi:type="dcterms:W3CDTF">2026-06-29T06:32:31Z</dcterms:modified>
</cp:coreProperties>
</file>